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1"/>
  </p:notesMasterIdLst>
  <p:handoutMasterIdLst>
    <p:handoutMasterId r:id="rId42"/>
  </p:handoutMasterIdLst>
  <p:sldIdLst>
    <p:sldId id="308" r:id="rId2"/>
    <p:sldId id="310" r:id="rId3"/>
    <p:sldId id="292" r:id="rId4"/>
    <p:sldId id="293" r:id="rId5"/>
    <p:sldId id="294" r:id="rId6"/>
    <p:sldId id="295" r:id="rId7"/>
    <p:sldId id="260" r:id="rId8"/>
    <p:sldId id="301" r:id="rId9"/>
    <p:sldId id="312" r:id="rId10"/>
    <p:sldId id="302" r:id="rId11"/>
    <p:sldId id="303" r:id="rId12"/>
    <p:sldId id="314" r:id="rId13"/>
    <p:sldId id="261" r:id="rId14"/>
    <p:sldId id="262" r:id="rId15"/>
    <p:sldId id="304" r:id="rId16"/>
    <p:sldId id="263" r:id="rId17"/>
    <p:sldId id="264" r:id="rId18"/>
    <p:sldId id="265" r:id="rId19"/>
    <p:sldId id="296" r:id="rId20"/>
    <p:sldId id="266" r:id="rId21"/>
    <p:sldId id="297" r:id="rId22"/>
    <p:sldId id="275" r:id="rId23"/>
    <p:sldId id="298" r:id="rId24"/>
    <p:sldId id="277" r:id="rId25"/>
    <p:sldId id="268" r:id="rId26"/>
    <p:sldId id="274" r:id="rId27"/>
    <p:sldId id="279" r:id="rId28"/>
    <p:sldId id="273" r:id="rId29"/>
    <p:sldId id="300" r:id="rId30"/>
    <p:sldId id="280" r:id="rId31"/>
    <p:sldId id="286" r:id="rId32"/>
    <p:sldId id="287" r:id="rId33"/>
    <p:sldId id="282" r:id="rId34"/>
    <p:sldId id="299" r:id="rId35"/>
    <p:sldId id="285" r:id="rId36"/>
    <p:sldId id="283" r:id="rId37"/>
    <p:sldId id="306" r:id="rId38"/>
    <p:sldId id="305" r:id="rId39"/>
    <p:sldId id="284" r:id="rId40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ras Medium IT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4"/>
    <a:srgbClr val="000066"/>
    <a:srgbClr val="3A5047"/>
    <a:srgbClr val="EAEAEA"/>
    <a:srgbClr val="C0C0C0"/>
    <a:srgbClr val="2D385D"/>
    <a:srgbClr val="827F08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75" d="100"/>
          <a:sy n="75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0" tIns="45210" rIns="90420" bIns="45210" numCol="1" anchor="t" anchorCtr="0" compatLnSpc="1">
            <a:prstTxWarp prst="textNoShape">
              <a:avLst/>
            </a:prstTxWarp>
          </a:bodyPr>
          <a:lstStyle>
            <a:lvl1pPr algn="l" defTabSz="9044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0" tIns="45210" rIns="90420" bIns="45210" numCol="1" anchor="t" anchorCtr="0" compatLnSpc="1">
            <a:prstTxWarp prst="textNoShape">
              <a:avLst/>
            </a:prstTxWarp>
          </a:bodyPr>
          <a:lstStyle>
            <a:lvl1pPr algn="r" defTabSz="9044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1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0" tIns="45210" rIns="90420" bIns="45210" numCol="1" anchor="b" anchorCtr="0" compatLnSpc="1">
            <a:prstTxWarp prst="textNoShape">
              <a:avLst/>
            </a:prstTxWarp>
          </a:bodyPr>
          <a:lstStyle>
            <a:lvl1pPr algn="l" defTabSz="90445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1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0" tIns="45210" rIns="90420" bIns="45210" numCol="1" anchor="b" anchorCtr="0" compatLnSpc="1">
            <a:prstTxWarp prst="textNoShape">
              <a:avLst/>
            </a:prstTxWarp>
          </a:bodyPr>
          <a:lstStyle>
            <a:lvl1pPr algn="r" defTabSz="904451">
              <a:defRPr sz="1200">
                <a:latin typeface="Times New Roman" pitchFamily="18" charset="0"/>
              </a:defRPr>
            </a:lvl1pPr>
          </a:lstStyle>
          <a:p>
            <a:fld id="{2F784C79-0F58-448F-A8A2-929A3E4FF5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1" rIns="93321" bIns="46661" numCol="1" anchor="t" anchorCtr="0" compatLnSpc="1">
            <a:prstTxWarp prst="textNoShape">
              <a:avLst/>
            </a:prstTxWarp>
          </a:bodyPr>
          <a:lstStyle>
            <a:lvl1pPr algn="l" defTabSz="93210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1" rIns="93321" bIns="46661" numCol="1" anchor="t" anchorCtr="0" compatLnSpc="1">
            <a:prstTxWarp prst="textNoShape">
              <a:avLst/>
            </a:prstTxWarp>
          </a:bodyPr>
          <a:lstStyle>
            <a:lvl1pPr algn="r" defTabSz="93210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1" rIns="93321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1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1" rIns="93321" bIns="46661" numCol="1" anchor="b" anchorCtr="0" compatLnSpc="1">
            <a:prstTxWarp prst="textNoShape">
              <a:avLst/>
            </a:prstTxWarp>
          </a:bodyPr>
          <a:lstStyle>
            <a:lvl1pPr algn="l" defTabSz="93210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1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1" rIns="93321" bIns="46661" numCol="1" anchor="b" anchorCtr="0" compatLnSpc="1">
            <a:prstTxWarp prst="textNoShape">
              <a:avLst/>
            </a:prstTxWarp>
          </a:bodyPr>
          <a:lstStyle>
            <a:lvl1pPr algn="r" defTabSz="932106">
              <a:defRPr sz="1200">
                <a:latin typeface="Times New Roman" pitchFamily="18" charset="0"/>
              </a:defRPr>
            </a:lvl1pPr>
          </a:lstStyle>
          <a:p>
            <a:fld id="{0D376A97-541D-4623-A194-FDCD6A911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83E23-F0DF-498B-91F8-44AF79EAACF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CECC2-6328-4461-B218-5E3D60D45FA6}" type="slidenum">
              <a:rPr lang="en-US"/>
              <a:pPr/>
              <a:t>13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14BCA-8AE6-4B37-91D6-BCD3F8A4AD47}" type="slidenum">
              <a:rPr lang="en-US"/>
              <a:pPr/>
              <a:t>14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3BFBF-0A52-4AC2-8CBD-44E9D1B9EB34}" type="slidenum">
              <a:rPr lang="en-US"/>
              <a:pPr/>
              <a:t>15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9662F-6956-4001-A3DA-C1BC6E8B893C}" type="slidenum">
              <a:rPr lang="en-US"/>
              <a:pPr/>
              <a:t>16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11C71-C2FC-4888-B3D9-75B8DF3E33A2}" type="slidenum">
              <a:rPr lang="en-US"/>
              <a:pPr/>
              <a:t>17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76CEA-4AFB-4152-BE56-890A82A171FF}" type="slidenum">
              <a:rPr lang="en-US"/>
              <a:pPr/>
              <a:t>18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E9488-37BC-46AC-AB87-F7D5A9536714}" type="slidenum">
              <a:rPr lang="en-US"/>
              <a:pPr/>
              <a:t>19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D04D4-6841-4EDA-8D6A-700793E365B7}" type="slidenum">
              <a:rPr lang="en-US"/>
              <a:pPr/>
              <a:t>20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EEE66-3787-4FF2-A1DC-5384E0154B4D}" type="slidenum">
              <a:rPr lang="en-US"/>
              <a:pPr/>
              <a:t>21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C20DE-F3A8-4079-91CB-AE69859CE0DE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32AC5-95C3-43A8-84D3-AB0D982BF46D}" type="slidenum">
              <a:rPr lang="en-US"/>
              <a:pPr/>
              <a:t>23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C85C2-F659-4FA5-AD6B-744AB8EF2621}" type="slidenum">
              <a:rPr lang="en-US"/>
              <a:pPr/>
              <a:t>24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EDE08-E9A1-4596-AFFC-8A7B744090AA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56CEC-80D0-4D95-B6A6-1B4D767E727D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DC82A-7362-4243-8EA5-273E6D8FCFCB}" type="slidenum">
              <a:rPr lang="en-US"/>
              <a:pPr/>
              <a:t>27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2C4CE-80BA-445A-88C9-A6950964E407}" type="slidenum">
              <a:rPr lang="en-US"/>
              <a:pPr/>
              <a:t>28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DEC2B-778D-49FD-AAFE-5529756BAE3D}" type="slidenum">
              <a:rPr lang="en-US"/>
              <a:pPr/>
              <a:t>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0C44-0A1F-41A3-8A29-A32530C7B019}" type="slidenum">
              <a:rPr lang="en-US"/>
              <a:pPr/>
              <a:t>30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57108-B94D-42D9-B5FF-47122C24C5D7}" type="slidenum">
              <a:rPr lang="en-US"/>
              <a:pPr/>
              <a:t>31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399A0-E12E-4157-8D32-434909730E87}" type="slidenum">
              <a:rPr lang="en-US"/>
              <a:pPr/>
              <a:t>32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572D5-1D4E-462C-8EF4-1F9A9FBCE207}" type="slidenum">
              <a:rPr lang="en-US"/>
              <a:pPr/>
              <a:t>33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DBDF2-F877-4B43-A72D-2822EE201B91}" type="slidenum">
              <a:rPr lang="en-US"/>
              <a:pPr/>
              <a:t>34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AF056-D331-43D8-ABAD-466781CD683E}" type="slidenum">
              <a:rPr lang="en-US"/>
              <a:pPr/>
              <a:t>35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185AD-1C09-48C7-9538-EFBAF5A82754}" type="slidenum">
              <a:rPr lang="en-US"/>
              <a:pPr/>
              <a:t>36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D96EE-997D-4BFC-951C-903037210FA2}" type="slidenum">
              <a:rPr lang="en-US"/>
              <a:pPr/>
              <a:t>39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4C3B8-D156-4414-8753-E96B70B0922E}" type="slidenum">
              <a:rPr lang="en-US"/>
              <a:pPr/>
              <a:t>4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628E4-FA16-46D6-8768-31805BC588E6}" type="slidenum">
              <a:rPr lang="en-US"/>
              <a:pPr/>
              <a:t>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85E97-2086-47F7-A0DB-C23B3706D588}" type="slidenum">
              <a:rPr lang="en-US"/>
              <a:pPr/>
              <a:t>6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AD3A7-40FC-477C-BC3B-6AF43C87B9E2}" type="slidenum">
              <a:rPr lang="en-US"/>
              <a:pPr/>
              <a:t>7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76A97-541D-4623-A194-FDCD6A911F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38E4A-48D2-4CD7-841D-1D6E4C7D2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1961F-3723-4A4D-8547-B57B58BAE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10BC9-2AC7-4385-B3DA-1012C31E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A4FA9-DC27-4708-BAE7-520501DB3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6EEBDC-CA56-4B42-8AF1-B462BAB1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6D5F8F-FED0-4D93-AFE9-FBB54D635D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57D98-0F69-44FE-B066-2D9F19A56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E32B8-F047-4A1B-AD0B-BE22D8327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CB403-9F49-4104-B36B-8D41A5AB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E7A9C-EE96-4514-A54C-E957C1613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D80B50-70F1-43B2-9430-EC3BBD1E6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83D3E-8000-4C0E-B3AF-806893511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4388E8-C069-4D5B-AB45-4300A452D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rds.yahoo.com/_ylt=A0WTbx4ia8pKMagAJB6jzbkF/SIG=1329e5e2u/EXP=1254866082/**http:/www.ldalearning.com/wcsstore/Lda/_include/images/products/MT10188_2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://rds.yahoo.com/_ylt=A0WTb_m9bMpKJmkAkZqjzbkF/SIG=128bjnv7n/EXP=1254866493/**http:/www.citydancecorps.com/images/therabands3.jp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0557123534/ref=sib_dp_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delivery.gettyimages.com/xc/72261940.jpg?v=1&amp;c=NewsMaker&amp;k=2&amp;d=9DFC88CF5AD134DD9F31586702A23C12E30A760B0D8112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delivery.gettyimages.com/xc/76494646.jpg?v=1&amp;c=NewsMaker&amp;k=2&amp;d=C22AC3AFE9BD55A88C3A41A3BBC84530E30A760B0D811297" TargetMode="External"/><Relationship Id="rId5" Type="http://schemas.openxmlformats.org/officeDocument/2006/relationships/image" Target="../media/image33.jpeg"/><Relationship Id="rId4" Type="http://schemas.openxmlformats.org/officeDocument/2006/relationships/image" Target="http://delivery.gettyimages.com/xc/dv2144043.jpg?v=1&amp;c=NewsMaker&amp;k=2&amp;d=5B59F2C21C16415CBF1FCDA8DE9D7099E30A760B0D81129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1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raycenter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cnetwork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6788" y="-345141"/>
            <a:ext cx="8928847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Making Room: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Cultivating Communities of Inclusion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7094" y="5105400"/>
            <a:ext cx="6400800" cy="1752600"/>
          </a:xfrm>
        </p:spPr>
        <p:txBody>
          <a:bodyPr/>
          <a:lstStyle/>
          <a:p>
            <a:r>
              <a:rPr lang="en-US" dirty="0" smtClean="0"/>
              <a:t>Presenter: Barbara J. Newman </a:t>
            </a:r>
          </a:p>
          <a:p>
            <a:endParaRPr lang="en-US" dirty="0" smtClean="0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6037728" y="4922905"/>
          <a:ext cx="2716355" cy="668383"/>
        </p:xfrm>
        <a:graphic>
          <a:graphicData uri="http://schemas.openxmlformats.org/presentationml/2006/ole">
            <p:oleObj spid="_x0000_s1026" name="Photo Editor Photo" r:id="rId4" imgW="10638095" imgH="2619048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2133600"/>
            <a:ext cx="69886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2DA2BF"/>
                </a:solidFill>
                <a:latin typeface="Georgia"/>
                <a:ea typeface="+mj-ea"/>
                <a:cs typeface="+mj-cs"/>
              </a:rPr>
              <a:t>ASD, AD/HD </a:t>
            </a:r>
            <a:endParaRPr lang="en-US" sz="4400" b="1" dirty="0" smtClean="0">
              <a:solidFill>
                <a:srgbClr val="2DA2BF"/>
              </a:solidFill>
              <a:latin typeface="Georgia"/>
              <a:ea typeface="+mj-ea"/>
              <a:cs typeface="+mj-cs"/>
            </a:endParaRPr>
          </a:p>
          <a:p>
            <a:pPr lvl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2DA2BF"/>
                </a:solidFill>
                <a:latin typeface="Georgia"/>
                <a:ea typeface="+mj-ea"/>
                <a:cs typeface="+mj-cs"/>
              </a:rPr>
              <a:t>And </a:t>
            </a:r>
            <a:r>
              <a:rPr lang="en-US" sz="4400" b="1" dirty="0" smtClean="0">
                <a:solidFill>
                  <a:srgbClr val="2DA2BF"/>
                </a:solidFill>
                <a:latin typeface="Georgia"/>
                <a:ea typeface="+mj-ea"/>
                <a:cs typeface="+mj-cs"/>
              </a:rPr>
              <a:t>Your</a:t>
            </a:r>
            <a:r>
              <a:rPr lang="en-US" sz="4400" b="1" dirty="0" smtClean="0">
                <a:solidFill>
                  <a:srgbClr val="2DA2BF"/>
                </a:solidFill>
                <a:latin typeface="Georgia"/>
                <a:ea typeface="+mj-ea"/>
                <a:cs typeface="+mj-cs"/>
              </a:rPr>
              <a:t> Church: What it is and How to Help</a:t>
            </a:r>
            <a:endParaRPr lang="en-US" sz="4400" b="1" dirty="0" smtClean="0">
              <a:solidFill>
                <a:srgbClr val="2DA2BF"/>
              </a:solidFill>
              <a:latin typeface="Georgia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63500"/>
          </a:effectLst>
        </p:spPr>
        <p:txBody>
          <a:bodyPr/>
          <a:lstStyle/>
          <a:p>
            <a:r>
              <a:rPr lang="en-US" dirty="0" smtClean="0">
                <a:latin typeface="Eras Medium ITC" pitchFamily="34" charset="0"/>
              </a:rPr>
              <a:t>Attention</a:t>
            </a:r>
            <a:endParaRPr lang="en-US" dirty="0">
              <a:latin typeface="Eras Medium ITC" pitchFamily="34" charset="0"/>
            </a:endParaRPr>
          </a:p>
        </p:txBody>
      </p:sp>
      <p:pic>
        <p:nvPicPr>
          <p:cNvPr id="4" name="Picture 10" descr="http://www.therapyshoppe.com/therapy/images/categories/fee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therapyshoppe.com/therapy/images/categories/straddles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iew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905000"/>
            <a:ext cx="2195513" cy="20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22163" r="40909" b="18735"/>
          <a:stretch>
            <a:fillRect/>
          </a:stretch>
        </p:blipFill>
        <p:spPr bwMode="auto">
          <a:xfrm>
            <a:off x="4572000" y="4648200"/>
            <a:ext cx="3347049" cy="158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pic>
        <p:nvPicPr>
          <p:cNvPr id="1026" name="Picture 2" descr="Reaching For A New Potent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9200" t="16000" r="25600"/>
          <a:stretch>
            <a:fillRect/>
          </a:stretch>
        </p:blipFill>
        <p:spPr bwMode="auto">
          <a:xfrm>
            <a:off x="1600200" y="1447800"/>
            <a:ext cx="1965960" cy="2991680"/>
          </a:xfrm>
          <a:prstGeom prst="rect">
            <a:avLst/>
          </a:prstGeom>
          <a:noFill/>
        </p:spPr>
      </p:pic>
      <p:pic>
        <p:nvPicPr>
          <p:cNvPr id="1028" name="Picture 4" descr="Inclusion Tool K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695824"/>
            <a:ext cx="3031085" cy="2162176"/>
          </a:xfrm>
          <a:prstGeom prst="rect">
            <a:avLst/>
          </a:prstGeom>
          <a:noFill/>
        </p:spPr>
      </p:pic>
      <p:pic>
        <p:nvPicPr>
          <p:cNvPr id="6" name="Picture 5" descr="Kids in the Syndrome Mi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600200"/>
            <a:ext cx="2466975" cy="37004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8091" y="293913"/>
            <a:ext cx="7837714" cy="84255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1302" y="1332412"/>
            <a:ext cx="7972698" cy="4754878"/>
            <a:chOff x="348342" y="1676400"/>
            <a:chExt cx="8482149" cy="4721988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348342" y="2266405"/>
              <a:ext cx="2362200" cy="1295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Attention</a:t>
              </a:r>
            </a:p>
            <a:p>
              <a:pPr algn="ctr"/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Control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Fuel</a:t>
              </a:r>
              <a:endParaRPr lang="en-US" sz="14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0utput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Input</a:t>
              </a:r>
              <a:endParaRPr lang="en-US" sz="1400" b="1" dirty="0">
                <a:solidFill>
                  <a:srgbClr val="5F5F5F"/>
                </a:solidFill>
                <a:latin typeface="Century Gothic" pitchFamily="34" charset="0"/>
              </a:endParaRPr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2057400" y="1905000"/>
              <a:ext cx="1752600" cy="10683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Memory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Short </a:t>
              </a: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term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Active working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Long term</a:t>
              </a:r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5257800" y="1676400"/>
              <a:ext cx="1524000" cy="1143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Understanding and Using Words</a:t>
              </a:r>
            </a:p>
            <a:p>
              <a:pPr algn="ctr"/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(Language)</a:t>
              </a: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3581400" y="2590800"/>
              <a:ext cx="1981200" cy="99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Understanding &amp; organizing </a:t>
              </a:r>
            </a:p>
            <a:p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What I see (Visual Spatial Ordering)</a:t>
              </a: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>
              <a:off x="6629400" y="2133599"/>
              <a:ext cx="1828800" cy="14238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Understanding/ Thinking/ Problem Solving/ Concepts (Higher Order Thinking)</a:t>
              </a:r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6620691" y="3587760"/>
              <a:ext cx="2209800" cy="1817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Keeping Track of: </a:t>
              </a:r>
              <a:endParaRPr lang="en-US" sz="1400" b="1" dirty="0" smtClean="0">
                <a:solidFill>
                  <a:srgbClr val="5F5F5F"/>
                </a:solidFill>
                <a:latin typeface="Century Gothic" pitchFamily="34" charset="0"/>
              </a:endParaRPr>
            </a:p>
            <a:p>
              <a:endParaRPr lang="en-US" sz="14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Time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The </a:t>
              </a: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order of things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(Temporal-Sequential Ordering)</a:t>
              </a: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2964864" y="3988525"/>
              <a:ext cx="1905000" cy="128125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Making and Keeping Friends</a:t>
              </a:r>
            </a:p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(Social Cognition)</a:t>
              </a: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4506101" y="5001898"/>
              <a:ext cx="2590800" cy="13964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Muscle and Motor </a:t>
              </a: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Skill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Gross </a:t>
              </a: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motor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smtClean="0">
                  <a:solidFill>
                    <a:srgbClr val="5F5F5F"/>
                  </a:solidFill>
                  <a:latin typeface="Century Gothic" pitchFamily="34" charset="0"/>
                </a:rPr>
                <a:t>Fine motor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b="1" dirty="0" err="1" smtClean="0">
                  <a:solidFill>
                    <a:srgbClr val="5F5F5F"/>
                  </a:solidFill>
                  <a:latin typeface="Century Gothic" pitchFamily="34" charset="0"/>
                </a:rPr>
                <a:t>Graphomotor</a:t>
              </a:r>
              <a:endParaRPr lang="en-US" sz="14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(</a:t>
              </a:r>
              <a:r>
                <a:rPr lang="en-US" sz="1400" b="1" dirty="0" err="1">
                  <a:solidFill>
                    <a:srgbClr val="5F5F5F"/>
                  </a:solidFill>
                  <a:latin typeface="Century Gothic" pitchFamily="34" charset="0"/>
                </a:rPr>
                <a:t>neuromotor</a:t>
              </a:r>
              <a:r>
                <a:rPr lang="en-US" sz="1400" b="1" dirty="0">
                  <a:solidFill>
                    <a:srgbClr val="5F5F5F"/>
                  </a:solidFill>
                  <a:latin typeface="Century Gothic" pitchFamily="34" charset="0"/>
                </a:rPr>
                <a:t> Functioning</a:t>
              </a:r>
              <a:r>
                <a:rPr lang="en-US" sz="1400" b="1" dirty="0">
                  <a:latin typeface="Century Gothic" pitchFamily="34" charset="0"/>
                </a:rPr>
                <a:t>)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4800" y="533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Disability:  Autism Spectrum Disorder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>
                <a:latin typeface="Eras Medium ITC" pitchFamily="34" charset="0"/>
              </a:rPr>
              <a:t>Pervasive Developmental Disorders</a:t>
            </a:r>
          </a:p>
        </p:txBody>
      </p:sp>
      <p:pic>
        <p:nvPicPr>
          <p:cNvPr id="144388" name="Picture 4" descr="MCj02937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4379913" cy="4495800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143000" y="3048000"/>
            <a:ext cx="1905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 Unicode MS" pitchFamily="34" charset="-128"/>
              </a:rPr>
              <a:t>Rett</a:t>
            </a:r>
            <a:r>
              <a:rPr lang="en-US" dirty="0" smtClean="0">
                <a:latin typeface="Arial Unicode MS" pitchFamily="34" charset="-128"/>
              </a:rPr>
              <a:t> Syndrome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267200" y="16002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 Unicode MS" pitchFamily="34" charset="-128"/>
              </a:rPr>
              <a:t>PDD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990600" y="3505200"/>
            <a:ext cx="3810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Childhood Disintegrative Disorder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905000" y="4038600"/>
            <a:ext cx="2286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pitchFamily="34" charset="-128"/>
              </a:rPr>
              <a:t>Autistic Disorder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5257800" y="4572000"/>
            <a:ext cx="2286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Arial Unicode MS" pitchFamily="34" charset="-128"/>
              </a:rPr>
              <a:t>Asperger</a:t>
            </a:r>
            <a:r>
              <a:rPr lang="en-US" dirty="0">
                <a:latin typeface="Arial Unicode MS" pitchFamily="34" charset="-128"/>
              </a:rPr>
              <a:t> Syndrome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029200" y="5257800"/>
            <a:ext cx="4114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Pervasive Developmental Disorder -Not Otherwise Specified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1" grpId="0"/>
      <p:bldP spid="144392" grpId="0"/>
      <p:bldP spid="144393" grpId="0"/>
      <p:bldP spid="144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>
                <a:latin typeface="Eras Medium ITC" pitchFamily="34" charset="0"/>
              </a:rPr>
              <a:t>Differences in Individuals with ASD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2378075" cy="990600"/>
          </a:xfrm>
          <a:prstGeom prst="rect">
            <a:avLst/>
          </a:prstGeom>
          <a:solidFill>
            <a:srgbClr val="CCFFCC"/>
          </a:soli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5400" b="1" u="sng">
                <a:latin typeface="Arial Unicode MS" pitchFamily="34" charset="-128"/>
              </a:rPr>
              <a:t>Social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143000" y="3505200"/>
            <a:ext cx="3581400" cy="923330"/>
          </a:xfrm>
          <a:prstGeom prst="rect">
            <a:avLst/>
          </a:prstGeom>
          <a:solidFill>
            <a:srgbClr val="CCFFCC"/>
          </a:soli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latin typeface="Arial Unicode MS" pitchFamily="34" charset="-128"/>
              </a:rPr>
              <a:t>Language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953000" y="1295400"/>
            <a:ext cx="3962400" cy="3416320"/>
          </a:xfrm>
          <a:prstGeom prst="rect">
            <a:avLst/>
          </a:prstGeom>
          <a:solidFill>
            <a:srgbClr val="CCFFCC"/>
          </a:solidFill>
          <a:ln w="76200" cap="sq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latin typeface="Arial Unicode MS" pitchFamily="34" charset="-128"/>
              </a:rPr>
              <a:t>Repetitive Themes and Behaviors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276600" y="4876800"/>
            <a:ext cx="3962400" cy="71437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 Unicode MS" pitchFamily="34" charset="-128"/>
              </a:rPr>
              <a:t>Sensory Areas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1828800" y="5791200"/>
            <a:ext cx="6705600" cy="71437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 Unicode MS" pitchFamily="34" charset="-128"/>
              </a:rPr>
              <a:t>Perspective-Taking Ability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 animBg="1"/>
      <p:bldP spid="145414" grpId="0" animBg="1"/>
      <p:bldP spid="145415" grpId="0" animBg="1"/>
      <p:bldP spid="1454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Eras Medium ITC" pitchFamily="34" charset="0"/>
              </a:rPr>
              <a:t>“Barb’s best guess for 2013”</a:t>
            </a:r>
            <a:endParaRPr lang="en-US" sz="3200" b="0" dirty="0">
              <a:latin typeface="Eras Medium ITC" pitchFamily="34" charset="0"/>
            </a:endParaRPr>
          </a:p>
        </p:txBody>
      </p:sp>
      <p:pic>
        <p:nvPicPr>
          <p:cNvPr id="144388" name="Picture 4" descr="MCj02937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379913" cy="4495800"/>
          </a:xfrm>
          <a:prstGeom prst="rect">
            <a:avLst/>
          </a:prstGeom>
          <a:noFill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32766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Language Understanding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267200" y="16002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ASD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09600" y="4114800"/>
            <a:ext cx="2667000" cy="38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Social Skills</a:t>
            </a:r>
            <a:endParaRPr lang="en-US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33528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Repetitive Themes and Behaviors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419600" y="4343400"/>
            <a:ext cx="2286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Desire for Routine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572000" y="5105400"/>
            <a:ext cx="4114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Unicode MS" pitchFamily="34" charset="-128"/>
              </a:rPr>
              <a:t>Perspective Taking 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Sensory Responses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9050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Autism Spectrum Disorder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1" grpId="0"/>
      <p:bldP spid="144392" grpId="0"/>
      <p:bldP spid="144393" grpId="0"/>
      <p:bldP spid="14439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0">
                <a:latin typeface="Eras Medium ITC" pitchFamily="34" charset="0"/>
              </a:rPr>
              <a:t>Ideas for Churches</a:t>
            </a:r>
          </a:p>
        </p:txBody>
      </p:sp>
      <p:pic>
        <p:nvPicPr>
          <p:cNvPr id="146443" name="Picture 11" descr="Barb's Kids 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6400800" cy="3962400"/>
          </a:xfrm>
          <a:prstGeom prst="rect">
            <a:avLst/>
          </a:prstGeom>
          <a:noFill/>
        </p:spPr>
      </p:pic>
      <p:pic>
        <p:nvPicPr>
          <p:cNvPr id="146441" name="Picture 9" descr="Barb's Kids 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800"/>
            <a:ext cx="1879600" cy="2819400"/>
          </a:xfrm>
          <a:prstGeom prst="rect">
            <a:avLst/>
          </a:prstGeom>
          <a:noFill/>
        </p:spPr>
      </p:pic>
      <p:pic>
        <p:nvPicPr>
          <p:cNvPr id="146440" name="Picture 8" descr="Barb's Kids 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038600"/>
            <a:ext cx="18796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>
                <a:latin typeface="Eras Medium ITC" pitchFamily="34" charset="0"/>
              </a:rPr>
              <a:t>Appoint Someone to be in Charge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2514600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Arial Unicode MS" pitchFamily="34" charset="-128"/>
              </a:rPr>
              <a:t>A Special Needs </a:t>
            </a:r>
            <a:r>
              <a:rPr lang="en-US" sz="2800" dirty="0" smtClean="0">
                <a:latin typeface="Arial Unicode MS" pitchFamily="34" charset="-128"/>
              </a:rPr>
              <a:t>Coordinator </a:t>
            </a:r>
            <a:r>
              <a:rPr lang="en-US" sz="2800" dirty="0">
                <a:latin typeface="Arial Unicode MS" pitchFamily="34" charset="-128"/>
              </a:rPr>
              <a:t>is very important</a:t>
            </a:r>
            <a:r>
              <a:rPr lang="en-US" dirty="0">
                <a:latin typeface="Arial Unicode MS" pitchFamily="34" charset="-128"/>
              </a:rPr>
              <a:t>.</a:t>
            </a:r>
          </a:p>
        </p:txBody>
      </p:sp>
      <p:pic>
        <p:nvPicPr>
          <p:cNvPr id="147460" name="Picture 4" descr="Feb 2006 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382905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Get to know the individual.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Arial Unicode MS" pitchFamily="34" charset="-128"/>
              </a:rPr>
              <a:t>Unwrap the package</a:t>
            </a:r>
          </a:p>
        </p:txBody>
      </p:sp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16037"/>
            <a:ext cx="3813175" cy="554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 descr="glue_cover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590800"/>
            <a:ext cx="2448612" cy="31668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>
                <a:latin typeface="Eras Medium ITC" pitchFamily="34" charset="0"/>
              </a:rPr>
              <a:t>Think along with that individual</a:t>
            </a:r>
          </a:p>
        </p:txBody>
      </p:sp>
      <p:pic>
        <p:nvPicPr>
          <p:cNvPr id="219140" name="ctlComp_imgThumb" descr="http://delivery.gettyimages.com/xc/72261940.jpg?v=1&amp;c=NewsMaker&amp;k=2&amp;d=9DFC88CF5AD134DD9F31586702A23C12E30A760B0D811297"/>
          <p:cNvPicPr>
            <a:picLocks noChangeAspect="1" noChangeArrowheads="1"/>
          </p:cNvPicPr>
          <p:nvPr/>
        </p:nvPicPr>
        <p:blipFill>
          <a:blip r:embed="rId3" r:link="rId4" cstate="print"/>
          <a:srcRect t="7332"/>
          <a:stretch>
            <a:fillRect/>
          </a:stretch>
        </p:blipFill>
        <p:spPr bwMode="auto">
          <a:xfrm>
            <a:off x="2474913" y="1905000"/>
            <a:ext cx="34210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Six G.L.U.E. Steps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592" y="143560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Step One:  Read the Label </a:t>
            </a:r>
          </a:p>
          <a:p>
            <a:pPr>
              <a:buNone/>
            </a:pPr>
            <a:r>
              <a:rPr lang="en-US" sz="1800" dirty="0" smtClean="0"/>
              <a:t>     Awareness with Leaders</a:t>
            </a:r>
          </a:p>
          <a:p>
            <a:r>
              <a:rPr lang="en-US" sz="2400" b="1" dirty="0" smtClean="0"/>
              <a:t>Step Two:  Open the G.L.U.E.</a:t>
            </a:r>
          </a:p>
          <a:p>
            <a:pPr>
              <a:buNone/>
            </a:pPr>
            <a:r>
              <a:rPr lang="en-US" sz="1800" dirty="0" smtClean="0"/>
              <a:t>     Awareness with Others</a:t>
            </a:r>
          </a:p>
          <a:p>
            <a:r>
              <a:rPr lang="en-US" sz="2400" b="1" dirty="0" smtClean="0"/>
              <a:t>Step Three:  Discover the Possibilities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1800" dirty="0" smtClean="0"/>
              <a:t>Getting to know the individual/family and the church</a:t>
            </a:r>
          </a:p>
          <a:p>
            <a:r>
              <a:rPr lang="en-US" sz="2400" b="1" dirty="0" smtClean="0"/>
              <a:t>Step Four:  Select the Right G.L.U.E.</a:t>
            </a:r>
          </a:p>
          <a:p>
            <a:pPr>
              <a:buNone/>
            </a:pPr>
            <a:r>
              <a:rPr lang="en-US" sz="1800" dirty="0" smtClean="0"/>
              <a:t>     Develop an Action Plan for individual and others</a:t>
            </a:r>
          </a:p>
          <a:p>
            <a:r>
              <a:rPr lang="en-US" sz="2400" b="1" dirty="0" smtClean="0"/>
              <a:t>Step Five:  Spread the G.L.U.E.</a:t>
            </a:r>
          </a:p>
          <a:p>
            <a:pPr>
              <a:buNone/>
            </a:pPr>
            <a:r>
              <a:rPr lang="en-US" sz="1800" dirty="0" smtClean="0"/>
              <a:t>     Share opportunities and provide trainings</a:t>
            </a:r>
          </a:p>
          <a:p>
            <a:r>
              <a:rPr lang="en-US" sz="2400" b="1" dirty="0" smtClean="0"/>
              <a:t>Step Six:  Secure the Bond</a:t>
            </a:r>
          </a:p>
          <a:p>
            <a:pPr>
              <a:buNone/>
            </a:pPr>
            <a:r>
              <a:rPr lang="en-US" sz="2400" b="1" dirty="0" smtClean="0"/>
              <a:t>    </a:t>
            </a:r>
            <a:r>
              <a:rPr lang="en-US" sz="1800" dirty="0" smtClean="0"/>
              <a:t>Oversee the process and recognize those involved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Content Placeholder 3" descr="Photo - GLUE Man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600"/>
            <a:ext cx="2044392" cy="26013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Make a Plan</a:t>
            </a:r>
          </a:p>
        </p:txBody>
      </p:sp>
      <p:pic>
        <p:nvPicPr>
          <p:cNvPr id="150533" name="Picture 5" descr="56621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2341563" cy="3343275"/>
          </a:xfrm>
          <a:prstGeom prst="rect">
            <a:avLst/>
          </a:prstGeom>
          <a:noFill/>
        </p:spPr>
      </p:pic>
      <p:pic>
        <p:nvPicPr>
          <p:cNvPr id="150535" name="Picture 7" descr="3174-000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3924300" cy="3943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Let church have “Green” time</a:t>
            </a:r>
          </a:p>
        </p:txBody>
      </p:sp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A9769"/>
              </a:clrFrom>
              <a:clrTo>
                <a:srgbClr val="4A97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438400"/>
            <a:ext cx="5334000" cy="3451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Eras Medium ITC" pitchFamily="34" charset="0"/>
              </a:rPr>
              <a:t>Visual Schedules for children and adults</a:t>
            </a:r>
            <a:r>
              <a:rPr lang="en-US" sz="4000">
                <a:latin typeface="Arial Unicode MS" pitchFamily="34" charset="-128"/>
              </a:rPr>
              <a:t>	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590800" y="1676400"/>
            <a:ext cx="1981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Worship Time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590800" y="4419600"/>
            <a:ext cx="2209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Calendar</a:t>
            </a:r>
          </a:p>
        </p:txBody>
      </p:sp>
      <p:pic>
        <p:nvPicPr>
          <p:cNvPr id="164871" name="Picture 7" descr="200400088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1350963" cy="2031782"/>
          </a:xfrm>
          <a:prstGeom prst="rect">
            <a:avLst/>
          </a:prstGeom>
          <a:noFill/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791200" y="1066800"/>
            <a:ext cx="2743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Snack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6477000" y="3810000"/>
            <a:ext cx="2133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Story Time</a:t>
            </a:r>
          </a:p>
        </p:txBody>
      </p:sp>
      <p:pic>
        <p:nvPicPr>
          <p:cNvPr id="164881" name="Picture 17" descr="May 2006 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09800"/>
            <a:ext cx="2895600" cy="2171700"/>
          </a:xfrm>
          <a:prstGeom prst="rect">
            <a:avLst/>
          </a:prstGeom>
          <a:noFill/>
        </p:spPr>
      </p:pic>
      <p:pic>
        <p:nvPicPr>
          <p:cNvPr id="164882" name="Picture 18" descr="April2006 0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743200" cy="2057400"/>
          </a:xfrm>
          <a:prstGeom prst="rect">
            <a:avLst/>
          </a:prstGeom>
          <a:noFill/>
        </p:spPr>
      </p:pic>
      <p:pic>
        <p:nvPicPr>
          <p:cNvPr id="15362" name="Picture 2" descr="C:\Users\jwarner\AppData\Local\Microsoft\Windows\Temporary Internet Files\Content.IE5\0RFTVP6I\MP90030963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800600"/>
            <a:ext cx="2667001" cy="1902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First…….Then</a:t>
            </a:r>
          </a:p>
        </p:txBody>
      </p:sp>
      <p:pic>
        <p:nvPicPr>
          <p:cNvPr id="223236" name="ctlComp_imgThumb" descr="http://delivery.gettyimages.com/xc/dv2144043.jpg?v=1&amp;c=NewsMaker&amp;k=2&amp;d=5B59F2C21C16415CBF1FCDA8DE9D7099E30A760B0D811297"/>
          <p:cNvPicPr>
            <a:picLocks noChangeAspect="1" noChangeArrowheads="1"/>
          </p:cNvPicPr>
          <p:nvPr/>
        </p:nvPicPr>
        <p:blipFill>
          <a:blip r:embed="rId3" r:link="rId4" cstate="print"/>
          <a:srcRect t="10683" r="10059"/>
          <a:stretch>
            <a:fillRect/>
          </a:stretch>
        </p:blipFill>
        <p:spPr bwMode="auto">
          <a:xfrm>
            <a:off x="1600200" y="1219200"/>
            <a:ext cx="4343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ctlComp_imgThumb" descr="http://delivery.gettyimages.com/xc/76494646.jpg?v=1&amp;c=NewsMaker&amp;k=2&amp;d=C22AC3AFE9BD55A88C3A41A3BBC84530E30A760B0D811297"/>
          <p:cNvPicPr>
            <a:picLocks noChangeAspect="1" noChangeArrowheads="1"/>
          </p:cNvPicPr>
          <p:nvPr/>
        </p:nvPicPr>
        <p:blipFill>
          <a:blip r:embed="rId5" r:link="rId6" cstate="print"/>
          <a:srcRect l="26035" t="10683" r="2959" b="18102"/>
          <a:stretch>
            <a:fillRect/>
          </a:stretch>
        </p:blipFill>
        <p:spPr bwMode="auto">
          <a:xfrm>
            <a:off x="5181600" y="3962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Wall Wording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“Worship – 10:00 – 10:15”</a:t>
            </a:r>
          </a:p>
          <a:p>
            <a:endParaRPr lang="en-US"/>
          </a:p>
          <a:p>
            <a:r>
              <a:rPr lang="en-US"/>
              <a:t>“Worship – Usually 10:00 – 10:15”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Watch your church language.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2619375" cy="2619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71800"/>
            <a:ext cx="1647825" cy="1419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Eras Medium ITC" pitchFamily="34" charset="0"/>
              </a:rPr>
              <a:t>Give advanced preparation and warning.</a:t>
            </a:r>
          </a:p>
        </p:txBody>
      </p:sp>
      <p:pic>
        <p:nvPicPr>
          <p:cNvPr id="159749" name="Picture 5" descr="200276348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2654300" cy="3800475"/>
          </a:xfrm>
          <a:prstGeom prst="rect">
            <a:avLst/>
          </a:prstGeom>
          <a:noFill/>
        </p:spPr>
      </p:pic>
      <p:pic>
        <p:nvPicPr>
          <p:cNvPr id="159751" name="Picture 7" descr="200286820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24860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>
                <a:latin typeface="Eras Medium ITC" pitchFamily="34" charset="0"/>
              </a:rPr>
              <a:t>Time Timers</a:t>
            </a:r>
          </a:p>
        </p:txBody>
      </p:sp>
      <p:pic>
        <p:nvPicPr>
          <p:cNvPr id="168963" name="Picture 3" descr="Large Time Ti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4648200" cy="3463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>
                <a:latin typeface="Eras Medium ITC" pitchFamily="34" charset="0"/>
              </a:rPr>
              <a:t>If I didn’t see it, you didn’t say it</a:t>
            </a:r>
            <a:r>
              <a:rPr lang="en-US" b="0"/>
              <a:t>.</a:t>
            </a:r>
          </a:p>
        </p:txBody>
      </p:sp>
      <p:pic>
        <p:nvPicPr>
          <p:cNvPr id="158725" name="Picture 5" descr="200464073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3981450" cy="2714625"/>
          </a:xfrm>
          <a:prstGeom prst="rect">
            <a:avLst/>
          </a:prstGeom>
          <a:noFill/>
        </p:spPr>
      </p:pic>
      <p:pic>
        <p:nvPicPr>
          <p:cNvPr id="158729" name="Picture 9" descr="BB8618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3276600" cy="2973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atin typeface="Eras Medium ITC" pitchFamily="34" charset="0"/>
              </a:rPr>
              <a:t>Church Welcome Story</a:t>
            </a:r>
            <a:br>
              <a:rPr lang="en-US" b="0" dirty="0" smtClean="0">
                <a:latin typeface="Eras Medium ITC" pitchFamily="34" charset="0"/>
              </a:rPr>
            </a:br>
            <a:endParaRPr lang="en-US" sz="3600" b="0" dirty="0">
              <a:latin typeface="Eras Medium ITC" pitchFamily="34" charset="0"/>
            </a:endParaRPr>
          </a:p>
        </p:txBody>
      </p:sp>
      <p:pic>
        <p:nvPicPr>
          <p:cNvPr id="1026" name="Picture 2" descr="Church Welcome 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2876550" cy="37140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3513-00009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572000" cy="4295775"/>
          </a:xfrm>
          <a:prstGeom prst="rect">
            <a:avLst/>
          </a:prstGeom>
          <a:noFill/>
        </p:spPr>
      </p:pic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81000" y="3048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1" lang="en-US" sz="5400"/>
              <a:t>God’s View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atin typeface="Eras Medium ITC" pitchFamily="34" charset="0"/>
              </a:rPr>
              <a:t>Church Welcome Story</a:t>
            </a:r>
            <a:br>
              <a:rPr lang="en-US" b="0" dirty="0" smtClean="0">
                <a:latin typeface="Eras Medium ITC" pitchFamily="34" charset="0"/>
              </a:rPr>
            </a:br>
            <a:endParaRPr lang="en-US" sz="3600" b="0" dirty="0">
              <a:latin typeface="Eras Medium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7526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name is Evelyn and I want to tell you about my </a:t>
            </a:r>
            <a:r>
              <a:rPr lang="en-US" sz="2400" dirty="0" smtClean="0"/>
              <a:t>Sabbath </a:t>
            </a:r>
            <a:r>
              <a:rPr lang="en-US" sz="2400" dirty="0" smtClean="0"/>
              <a:t>school class.</a:t>
            </a:r>
            <a:endParaRPr lang="en-US" sz="2400" dirty="0"/>
          </a:p>
        </p:txBody>
      </p:sp>
      <p:pic>
        <p:nvPicPr>
          <p:cNvPr id="7" name="Picture 6" descr="April2009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8194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Church Welcome Story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Here is my church. It is called </a:t>
            </a:r>
            <a:r>
              <a:rPr lang="en-US" sz="2400" dirty="0" smtClean="0"/>
              <a:t>Bethel Seventh-Day Adventist Church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 descr="7thdaychu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006" y="2597331"/>
            <a:ext cx="4800600" cy="35869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Church Welcome Story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2192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Sometimes I stay with my family when I am at church and sometimes I go to a room for children in </a:t>
            </a:r>
            <a:r>
              <a:rPr lang="en-US" sz="2400" dirty="0" smtClean="0"/>
              <a:t>Sabbath </a:t>
            </a:r>
            <a:r>
              <a:rPr lang="en-US" sz="2400" dirty="0" smtClean="0"/>
              <a:t>school.</a:t>
            </a:r>
          </a:p>
          <a:p>
            <a:r>
              <a:rPr lang="en-US" sz="2400" dirty="0" smtClean="0"/>
              <a:t>Here is a picture of the room where I can be with my friends.</a:t>
            </a:r>
            <a:endParaRPr lang="en-US" sz="2400" dirty="0"/>
          </a:p>
        </p:txBody>
      </p:sp>
      <p:pic>
        <p:nvPicPr>
          <p:cNvPr id="7" name="Picture 6" descr="Procuct Pictures 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862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>
                <a:latin typeface="Eras Medium ITC" pitchFamily="34" charset="0"/>
              </a:rPr>
              <a:t>Break Tickets and Sensory Overload</a:t>
            </a:r>
          </a:p>
        </p:txBody>
      </p:sp>
      <p:pic>
        <p:nvPicPr>
          <p:cNvPr id="172035" name="Picture 3" descr="MCEN0038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206812">
            <a:off x="2817019" y="1694657"/>
            <a:ext cx="3508375" cy="3468687"/>
          </a:xfrm>
          <a:prstGeom prst="rect">
            <a:avLst/>
          </a:prstGeom>
          <a:noFill/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505200" y="2743200"/>
            <a:ext cx="1981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Break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 rot="-1657887">
            <a:off x="3598863" y="3805238"/>
            <a:ext cx="2133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Break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Use the areas of interest</a:t>
            </a:r>
          </a:p>
        </p:txBody>
      </p:sp>
      <p:pic>
        <p:nvPicPr>
          <p:cNvPr id="225287" name="Picture 7" descr="2%20trains%20at%20water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3429000" cy="2284413"/>
          </a:xfrm>
          <a:prstGeom prst="rect">
            <a:avLst/>
          </a:prstGeom>
          <a:noFill/>
        </p:spPr>
      </p:pic>
      <p:pic>
        <p:nvPicPr>
          <p:cNvPr id="225289" name="Picture 9" descr="IBM_Used_Laptop_Compu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2819400" cy="2114550"/>
          </a:xfrm>
          <a:prstGeom prst="rect">
            <a:avLst/>
          </a:prstGeom>
          <a:noFill/>
        </p:spPr>
      </p:pic>
      <p:pic>
        <p:nvPicPr>
          <p:cNvPr id="225291" name="Picture 11" descr="30261020060319_165038_2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14800"/>
            <a:ext cx="3124200" cy="2317750"/>
          </a:xfrm>
          <a:prstGeom prst="rect">
            <a:avLst/>
          </a:prstGeom>
          <a:noFill/>
        </p:spPr>
      </p:pic>
      <p:pic>
        <p:nvPicPr>
          <p:cNvPr id="225293" name="Picture 13" descr="monarchonal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810000"/>
            <a:ext cx="20320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Information is Critical</a:t>
            </a:r>
          </a:p>
        </p:txBody>
      </p:sp>
      <p:pic>
        <p:nvPicPr>
          <p:cNvPr id="176133" name="Picture 5" descr="200564336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1941513" cy="2914650"/>
          </a:xfrm>
          <a:prstGeom prst="rect">
            <a:avLst/>
          </a:prstGeom>
          <a:noFill/>
        </p:spPr>
      </p:pic>
      <p:pic>
        <p:nvPicPr>
          <p:cNvPr id="176135" name="Picture 7" descr="200558352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524000"/>
            <a:ext cx="2447925" cy="1922463"/>
          </a:xfrm>
          <a:prstGeom prst="rect">
            <a:avLst/>
          </a:prstGeom>
          <a:noFill/>
        </p:spPr>
      </p:pic>
      <p:pic>
        <p:nvPicPr>
          <p:cNvPr id="176139" name="Picture 11" descr="513657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752600"/>
            <a:ext cx="2357438" cy="1638300"/>
          </a:xfrm>
          <a:prstGeom prst="rect">
            <a:avLst/>
          </a:prstGeom>
          <a:noFill/>
        </p:spPr>
      </p:pic>
      <p:pic>
        <p:nvPicPr>
          <p:cNvPr id="176143" name="Picture 15" descr="200204202-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524000"/>
            <a:ext cx="1788710" cy="2686050"/>
          </a:xfrm>
          <a:prstGeom prst="rect">
            <a:avLst/>
          </a:prstGeom>
          <a:noFill/>
        </p:spPr>
      </p:pic>
      <p:pic>
        <p:nvPicPr>
          <p:cNvPr id="176141" name="Picture 13" descr="200554743-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495800"/>
            <a:ext cx="3200400" cy="212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3312" y="0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latin typeface="Eras Medium ITC" pitchFamily="34" charset="0"/>
              </a:rPr>
              <a:t>Information – by Barbara J Newman</a:t>
            </a:r>
          </a:p>
        </p:txBody>
      </p:sp>
      <p:pic>
        <p:nvPicPr>
          <p:cNvPr id="6146" name="Picture 2" descr="Church Welcome 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810000"/>
            <a:ext cx="1504950" cy="1943101"/>
          </a:xfrm>
          <a:prstGeom prst="rect">
            <a:avLst/>
          </a:prstGeom>
          <a:noFill/>
        </p:spPr>
      </p:pic>
      <p:pic>
        <p:nvPicPr>
          <p:cNvPr id="6148" name="Picture 4" descr="GLUE Tra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90600"/>
            <a:ext cx="1939565" cy="2508505"/>
          </a:xfrm>
          <a:prstGeom prst="rect">
            <a:avLst/>
          </a:prstGeom>
          <a:noFill/>
        </p:spPr>
      </p:pic>
      <p:pic>
        <p:nvPicPr>
          <p:cNvPr id="8" name="Picture 7" descr="Procuct Pictures 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143000"/>
            <a:ext cx="1524000" cy="2032000"/>
          </a:xfrm>
          <a:prstGeom prst="rect">
            <a:avLst/>
          </a:prstGeom>
        </p:spPr>
      </p:pic>
      <p:pic>
        <p:nvPicPr>
          <p:cNvPr id="10" name="Picture 9" descr="Photo - Autism &amp; Your Church NEW EDI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1143000"/>
            <a:ext cx="1648691" cy="2133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57400" y="4800600"/>
            <a:ext cx="5265418" cy="1591128"/>
            <a:chOff x="2232662" y="4545874"/>
            <a:chExt cx="5265418" cy="1591128"/>
          </a:xfrm>
        </p:grpSpPr>
        <p:pic>
          <p:nvPicPr>
            <p:cNvPr id="12" name="Picture 11" descr="Photo - DVD Autism a Christian Respons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2662" y="4545874"/>
              <a:ext cx="1011035" cy="1421311"/>
            </a:xfrm>
            <a:prstGeom prst="rect">
              <a:avLst/>
            </a:prstGeom>
          </p:spPr>
        </p:pic>
        <p:pic>
          <p:nvPicPr>
            <p:cNvPr id="13" name="Picture 4" descr="S:\Product Sales\Photo - DVD Make Heaven a Noisier Plac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8945" y="4551727"/>
              <a:ext cx="980803" cy="1378810"/>
            </a:xfrm>
            <a:prstGeom prst="rect">
              <a:avLst/>
            </a:prstGeom>
            <a:noFill/>
          </p:spPr>
        </p:pic>
        <p:pic>
          <p:nvPicPr>
            <p:cNvPr id="14" name="Picture 2" descr="S:\Product Sales\Photo - DVD Behavior Management Playing Field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10545" y="4648008"/>
              <a:ext cx="1059181" cy="1488994"/>
            </a:xfrm>
            <a:prstGeom prst="rect">
              <a:avLst/>
            </a:prstGeom>
            <a:noFill/>
          </p:spPr>
        </p:pic>
        <p:pic>
          <p:nvPicPr>
            <p:cNvPr id="15" name="Picture 3" descr="S:\Product Sales\Photo - DVD Inclusion Tool Box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91151" y="4580313"/>
              <a:ext cx="1006929" cy="1415537"/>
            </a:xfrm>
            <a:prstGeom prst="rect">
              <a:avLst/>
            </a:prstGeom>
            <a:noFill/>
          </p:spPr>
        </p:pic>
      </p:grpSp>
      <p:pic>
        <p:nvPicPr>
          <p:cNvPr id="16" name="Picture 15" descr="Photo - Helping Kids Includ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6800" y="1524000"/>
            <a:ext cx="1752600" cy="22900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pitchFamily="34" charset="0"/>
              </a:rPr>
              <a:t>Everybody Belongs – Everybody Serves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7" name="Picture 6" descr="Photo - Body Building NEW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09800"/>
            <a:ext cx="2387600" cy="3581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pic>
        <p:nvPicPr>
          <p:cNvPr id="5" name="Picture 4" descr="AutismAllelu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200400"/>
            <a:ext cx="2400300" cy="3360420"/>
          </a:xfrm>
          <a:prstGeom prst="rect">
            <a:avLst/>
          </a:prstGeom>
        </p:spPr>
      </p:pic>
      <p:pic>
        <p:nvPicPr>
          <p:cNvPr id="6" name="Picture 5" descr="Kids in the Syndrome M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828800"/>
            <a:ext cx="2466975" cy="3700463"/>
          </a:xfrm>
          <a:prstGeom prst="rect">
            <a:avLst/>
          </a:prstGeom>
        </p:spPr>
      </p:pic>
      <p:pic>
        <p:nvPicPr>
          <p:cNvPr id="7" name="Picture 6" descr="SMART P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752600"/>
            <a:ext cx="2381250" cy="30861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Eras Medium ITC" pitchFamily="34" charset="0"/>
              </a:rPr>
              <a:t>Possible Resources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Eras Medium ITC" pitchFamily="34" charset="0"/>
              </a:rPr>
              <a:t>Social Story Materials </a:t>
            </a:r>
            <a:r>
              <a:rPr lang="en-US" sz="2800" dirty="0">
                <a:latin typeface="Eras Medium ITC" pitchFamily="34" charset="0"/>
                <a:hlinkClick r:id="rId3"/>
              </a:rPr>
              <a:t>www.TheGrayCenter.org</a:t>
            </a:r>
            <a:r>
              <a:rPr lang="en-US" sz="2800" dirty="0">
                <a:latin typeface="Eras Medium ITC" pitchFamily="34" charset="0"/>
              </a:rPr>
              <a:t> or Future </a:t>
            </a:r>
            <a:r>
              <a:rPr lang="en-US" sz="2800" dirty="0" err="1">
                <a:latin typeface="Eras Medium ITC" pitchFamily="34" charset="0"/>
              </a:rPr>
              <a:t>Horizones</a:t>
            </a:r>
            <a:r>
              <a:rPr lang="en-US" sz="2800" dirty="0">
                <a:latin typeface="Eras Medium ITC" pitchFamily="34" charset="0"/>
              </a:rPr>
              <a:t> 1-800-489-0727</a:t>
            </a:r>
          </a:p>
          <a:p>
            <a:r>
              <a:rPr lang="en-US" sz="2800" dirty="0" err="1">
                <a:latin typeface="Eras Medium ITC" pitchFamily="34" charset="0"/>
              </a:rPr>
              <a:t>Lockfast</a:t>
            </a:r>
            <a:r>
              <a:rPr lang="en-US" sz="2800" dirty="0">
                <a:latin typeface="Eras Medium ITC" pitchFamily="34" charset="0"/>
              </a:rPr>
              <a:t> – Velcro and Temp Loop Fabric </a:t>
            </a:r>
            <a:r>
              <a:rPr lang="en-US" sz="2800" dirty="0" smtClean="0">
                <a:latin typeface="Eras Medium ITC" pitchFamily="34" charset="0"/>
              </a:rPr>
              <a:t>1-800-543-7157</a:t>
            </a:r>
          </a:p>
          <a:p>
            <a:r>
              <a:rPr lang="en-US" sz="2800" dirty="0" smtClean="0">
                <a:latin typeface="Eras Medium ITC" pitchFamily="34" charset="0"/>
              </a:rPr>
              <a:t>CLC </a:t>
            </a:r>
            <a:r>
              <a:rPr lang="en-US" sz="2800" smtClean="0">
                <a:latin typeface="Eras Medium ITC" pitchFamily="34" charset="0"/>
              </a:rPr>
              <a:t>Network </a:t>
            </a:r>
            <a:r>
              <a:rPr lang="en-US" sz="2800" smtClean="0">
                <a:latin typeface="Eras Medium ITC" pitchFamily="34" charset="0"/>
                <a:hlinkClick r:id="rId4"/>
              </a:rPr>
              <a:t>www.clcnetwork.org</a:t>
            </a:r>
            <a:r>
              <a:rPr lang="en-US" sz="2800" smtClean="0">
                <a:latin typeface="Eras Medium ITC" pitchFamily="34" charset="0"/>
              </a:rPr>
              <a:t> </a:t>
            </a:r>
            <a:endParaRPr lang="en-US" sz="2800" dirty="0">
              <a:latin typeface="Eras Medium ITC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ab64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2971800" cy="3871048"/>
          </a:xfrm>
          <a:prstGeom prst="rect">
            <a:avLst/>
          </a:prstGeom>
          <a:noFill/>
        </p:spPr>
      </p:pic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4495800" cy="237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Unicode MS" pitchFamily="34" charset="-128"/>
              </a:rPr>
              <a:t>“For you created my inmost being; you knit me together in my mother’s womb. I praise you because I am fearfully and wonderfully made; your works are wonderful, I know that full well.”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 Unicode MS" pitchFamily="34" charset="-128"/>
              </a:rPr>
              <a:t>Psalm 139:13-14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8686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God’s Pattern of Green and Pink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>
                <a:latin typeface="Eras Medium ITC" pitchFamily="34" charset="0"/>
              </a:rPr>
              <a:t>God’s giant body puzzle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2667000" cy="403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4191000" cy="210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 Unicode MS" pitchFamily="34" charset="-128"/>
              </a:rPr>
              <a:t>“But in fact God has arranged the parts in the body, each one of them, just as He wanted them to be.”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 Unicode MS" pitchFamily="34" charset="-128"/>
              </a:rPr>
              <a:t> 1 Corinthians 12:18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>
                <a:latin typeface="Eras Medium ITC" pitchFamily="34" charset="0"/>
              </a:rPr>
              <a:t>Each person, then, is a gift to be opened and cherished</a:t>
            </a:r>
          </a:p>
        </p:txBody>
      </p:sp>
      <p:pic>
        <p:nvPicPr>
          <p:cNvPr id="186372" name="Picture 4" descr="Barb's Kids 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3149600" cy="4724400"/>
          </a:xfrm>
          <a:prstGeom prst="rect">
            <a:avLst/>
          </a:prstGeom>
          <a:noFill/>
        </p:spPr>
      </p:pic>
      <p:pic>
        <p:nvPicPr>
          <p:cNvPr id="186373" name="Picture 5" descr="Barb's Kids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3149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Eras Medium ITC" pitchFamily="34" charset="0"/>
              </a:rPr>
              <a:t>Labels, Initials, and Designations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latin typeface="Arial Unicode MS" pitchFamily="34" charset="-128"/>
              </a:rPr>
              <a:t>God’s </a:t>
            </a:r>
            <a:r>
              <a:rPr lang="en-US" sz="2800" dirty="0" smtClean="0">
                <a:latin typeface="Arial Unicode MS" pitchFamily="34" charset="-128"/>
              </a:rPr>
              <a:t>Eyes, AD/HD </a:t>
            </a:r>
            <a:r>
              <a:rPr lang="en-US" sz="2800" dirty="0">
                <a:latin typeface="Arial Unicode MS" pitchFamily="34" charset="-128"/>
              </a:rPr>
              <a:t>and ASD – Autism Spectrum Disorders</a:t>
            </a:r>
          </a:p>
        </p:txBody>
      </p:sp>
      <p:pic>
        <p:nvPicPr>
          <p:cNvPr id="143365" name="Picture 5" descr="200204167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124200"/>
            <a:ext cx="5457825" cy="2828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sz="5400" b="0" dirty="0" smtClean="0">
                <a:latin typeface="Eras Medium ITC" pitchFamily="34" charset="0"/>
              </a:rPr>
              <a:t>Attention</a:t>
            </a:r>
            <a:endParaRPr lang="en-US" sz="5400" b="0" dirty="0">
              <a:latin typeface="Eras Medium ITC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0" y="1066800"/>
            <a:ext cx="7848600" cy="5486400"/>
            <a:chOff x="460131" y="1524000"/>
            <a:chExt cx="8150469" cy="4384110"/>
          </a:xfrm>
          <a:noFill/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2517531" y="1524000"/>
              <a:ext cx="1752600" cy="125260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Memory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Short </a:t>
              </a: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term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Active working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Long term</a:t>
              </a: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60131" y="3653425"/>
              <a:ext cx="2206869" cy="121954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Making and Keeping Friends</a:t>
              </a:r>
            </a:p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(Social Cognition)</a:t>
              </a: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618392" y="1752600"/>
              <a:ext cx="2124808" cy="12954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Attention</a:t>
              </a:r>
            </a:p>
            <a:p>
              <a:pPr algn="ctr"/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Control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Fuel</a:t>
              </a:r>
              <a:endParaRPr lang="en-US" sz="16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Input</a:t>
              </a:r>
              <a:endParaRPr lang="en-US" sz="16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0utput</a:t>
              </a:r>
              <a:endParaRPr lang="en-US" sz="1600" b="1" dirty="0">
                <a:solidFill>
                  <a:srgbClr val="5F5F5F"/>
                </a:solidFill>
                <a:latin typeface="Century Gothic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5445369" y="2011123"/>
              <a:ext cx="1978269" cy="1143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Understanding and Using Words</a:t>
              </a:r>
            </a:p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(Language)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546231" y="2620028"/>
              <a:ext cx="1981200" cy="11210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Understanding &amp; organizing </a:t>
              </a:r>
            </a:p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What I see (Visual Spatial Ordering)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209800" y="4342355"/>
              <a:ext cx="2590800" cy="150486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Muscle and Motor </a:t>
              </a: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Skill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Gross </a:t>
              </a: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motor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Fine motor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err="1" smtClean="0">
                  <a:solidFill>
                    <a:srgbClr val="5F5F5F"/>
                  </a:solidFill>
                  <a:latin typeface="Century Gothic" pitchFamily="34" charset="0"/>
                </a:rPr>
                <a:t>Graphomotor</a:t>
              </a:r>
              <a:endParaRPr lang="en-US" sz="1600" b="1" dirty="0">
                <a:solidFill>
                  <a:srgbClr val="5F5F5F"/>
                </a:solidFill>
                <a:latin typeface="Century Gothic" pitchFamily="34" charset="0"/>
              </a:endParaRPr>
            </a:p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(</a:t>
              </a:r>
              <a:r>
                <a:rPr lang="en-US" sz="1600" b="1" dirty="0" err="1">
                  <a:solidFill>
                    <a:srgbClr val="5F5F5F"/>
                  </a:solidFill>
                  <a:latin typeface="Century Gothic" pitchFamily="34" charset="0"/>
                </a:rPr>
                <a:t>neuromotor</a:t>
              </a: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 Functioning</a:t>
              </a:r>
              <a:r>
                <a:rPr lang="en-US" sz="1600" b="1" dirty="0">
                  <a:latin typeface="Century Gothic" pitchFamily="34" charset="0"/>
                </a:rPr>
                <a:t>)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705600" y="2971800"/>
              <a:ext cx="1905000" cy="168370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Understanding/ Thinking/ Problem Solving/ Concepts (Higher Order Thinking)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4800600" y="4217096"/>
              <a:ext cx="2209800" cy="169101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Keeping Track of: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Time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5F5F5F"/>
                  </a:solidFill>
                  <a:latin typeface="Century Gothic" pitchFamily="34" charset="0"/>
                </a:rPr>
                <a:t>The </a:t>
              </a: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order of things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Century Gothic" pitchFamily="34" charset="0"/>
                </a:rPr>
                <a:t>(Temporal-Sequential Ordering)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600" y="11430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800" b="1" dirty="0" smtClean="0"/>
              <a:t>Understand the biology of AD/HD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Understand possible medication issues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Be understanding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Give choices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 Add structure</a:t>
            </a:r>
            <a:endParaRPr lang="en-US" sz="28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1705</TotalTime>
  <Words>728</Words>
  <Application>Microsoft Office PowerPoint</Application>
  <PresentationFormat>On-screen Show (4:3)</PresentationFormat>
  <Paragraphs>197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Solstice</vt:lpstr>
      <vt:lpstr>Photo Editor Photo</vt:lpstr>
      <vt:lpstr>Making Room: Cultivating Communities of Inclusion</vt:lpstr>
      <vt:lpstr>Six G.L.U.E. Steps</vt:lpstr>
      <vt:lpstr>Slide 3</vt:lpstr>
      <vt:lpstr>Slide 4</vt:lpstr>
      <vt:lpstr>God’s giant body puzzle</vt:lpstr>
      <vt:lpstr>Each person, then, is a gift to be opened and cherished</vt:lpstr>
      <vt:lpstr>Labels, Initials, and Designations</vt:lpstr>
      <vt:lpstr>Attention</vt:lpstr>
      <vt:lpstr>Slide 9</vt:lpstr>
      <vt:lpstr>Attention</vt:lpstr>
      <vt:lpstr>Attention</vt:lpstr>
      <vt:lpstr>Slide 12</vt:lpstr>
      <vt:lpstr>Pervasive Developmental Disorders</vt:lpstr>
      <vt:lpstr>Differences in Individuals with ASD</vt:lpstr>
      <vt:lpstr>“Barb’s best guess for 2013”</vt:lpstr>
      <vt:lpstr>Ideas for Churches</vt:lpstr>
      <vt:lpstr>Appoint Someone to be in Charge</vt:lpstr>
      <vt:lpstr>Get to know the individual.</vt:lpstr>
      <vt:lpstr>Think along with that individual</vt:lpstr>
      <vt:lpstr>Make a Plan</vt:lpstr>
      <vt:lpstr>Let church have “Green” time</vt:lpstr>
      <vt:lpstr>Visual Schedules for children and adults </vt:lpstr>
      <vt:lpstr>First…….Then</vt:lpstr>
      <vt:lpstr>Wall Wording</vt:lpstr>
      <vt:lpstr>Watch your church language.</vt:lpstr>
      <vt:lpstr>Give advanced preparation and warning.</vt:lpstr>
      <vt:lpstr>Time Timers</vt:lpstr>
      <vt:lpstr>If I didn’t see it, you didn’t say it.</vt:lpstr>
      <vt:lpstr>Church Welcome Story </vt:lpstr>
      <vt:lpstr>Church Welcome Story </vt:lpstr>
      <vt:lpstr>Slide 31</vt:lpstr>
      <vt:lpstr>Slide 32</vt:lpstr>
      <vt:lpstr>Break Tickets and Sensory Overload</vt:lpstr>
      <vt:lpstr>Use the areas of interest</vt:lpstr>
      <vt:lpstr>Information is Critical</vt:lpstr>
      <vt:lpstr>Information – by Barbara J Newman</vt:lpstr>
      <vt:lpstr>Slide 37</vt:lpstr>
      <vt:lpstr>Additional Information</vt:lpstr>
      <vt:lpstr>Possible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and Your Church</dc:title>
  <dc:creator>John Decamp</dc:creator>
  <cp:lastModifiedBy>Newman</cp:lastModifiedBy>
  <cp:revision>49</cp:revision>
  <dcterms:created xsi:type="dcterms:W3CDTF">2006-03-03T16:00:01Z</dcterms:created>
  <dcterms:modified xsi:type="dcterms:W3CDTF">2012-06-19T21:01:09Z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